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1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1600200"/>
            <a:ext cx="1280160" cy="54864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960120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F7F9F8"/>
                </a:solidFill>
                <a:latin typeface="Arial"/>
              </a:rPr>
              <a:t>Ders vermek işin sadece yarısı.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059669"/>
                </a:solidFill>
                <a:latin typeface="Arial"/>
              </a:rPr>
              <a:t>Diğer yarısını biz alalım.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4617720"/>
            <a:ext cx="8778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B4C4BD"/>
                </a:solidFill>
                <a:latin typeface="Arial"/>
              </a:rPr>
              <a:t>Randevu teyidi, ödeme takibi, "hocam yarın var mıydı?" mesajları…</a:t>
            </a:r>
            <a:br/>
            <a:r>
              <a:rPr sz="1600" b="0">
                <a:solidFill>
                  <a:srgbClr val="B4C4BD"/>
                </a:solidFill>
                <a:latin typeface="Arial"/>
              </a:rPr>
              <a:t>Asıl işiniz değil ama gününüzü asıl bunlar yiyor.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943600"/>
            <a:ext cx="8778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7C8A84"/>
                </a:solidFill>
                <a:latin typeface="Arial"/>
              </a:rPr>
              <a:t>Dersapp · Özel ders eğitmenleri için ders yönetimi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TANIDIK GELIYOR MU?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Sorun ders vermek değil.</a:t>
            </a:r>
            <a:br/>
            <a:r>
              <a:rPr sz="3400" b="1">
                <a:solidFill>
                  <a:srgbClr val="12211C"/>
                </a:solidFill>
                <a:latin typeface="Arial"/>
              </a:rPr>
              <a:t>Ders vermenin etrafındaki her şey.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066543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" y="2514600"/>
            <a:ext cx="10607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5528" y="2587752"/>
            <a:ext cx="45720" cy="5669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33271" y="2624328"/>
            <a:ext cx="10149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"Hocam yarın ders var mıydı?"</a:t>
            </a:r>
          </a:p>
          <a:p>
            <a:pPr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sz="1150" b="0">
                <a:solidFill>
                  <a:srgbClr val="C2410C"/>
                </a:solidFill>
                <a:latin typeface="Arial"/>
              </a:rPr>
              <a:t>Gece 23:00'te gelen mesaj · Yatmadan önce telefon kontrolü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3310128"/>
            <a:ext cx="10607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5528" y="3383280"/>
            <a:ext cx="45720" cy="5669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1" y="3419856"/>
            <a:ext cx="10149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"Bu ay kaç ders yaptık, ne kadar borcum var?"</a:t>
            </a:r>
          </a:p>
          <a:p>
            <a:pPr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sz="1150" b="0">
                <a:solidFill>
                  <a:srgbClr val="C2410C"/>
                </a:solidFill>
                <a:latin typeface="Arial"/>
              </a:rPr>
              <a:t>Excel'i açıp saymak · Yanlış hatırlarsanız güven kaybı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6"/>
            <a:ext cx="10607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5528" y="4178808"/>
            <a:ext cx="45720" cy="5669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3271" y="4215384"/>
            <a:ext cx="10149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"Hocam saati kaydırabilir miyiz?"</a:t>
            </a:r>
          </a:p>
          <a:p>
            <a:pPr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sz="1150" b="0">
                <a:solidFill>
                  <a:srgbClr val="C2410C"/>
                </a:solidFill>
                <a:latin typeface="Arial"/>
              </a:rPr>
              <a:t>Karşılıklı 6–8 mesaj · Sonunda çakışan bir randevu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901184"/>
            <a:ext cx="10607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5528" y="4974336"/>
            <a:ext cx="45720" cy="5669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5010912"/>
            <a:ext cx="10149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"Ödemeyi yatırdım" — kim, ne kadar, hangi ders için?</a:t>
            </a:r>
          </a:p>
          <a:p>
            <a:pPr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sz="1150" b="0">
                <a:solidFill>
                  <a:srgbClr val="C2410C"/>
                </a:solidFill>
                <a:latin typeface="Arial"/>
              </a:rPr>
              <a:t>Ay sonunda unutulan tahsilat · İstemediğiniz bir konuşma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696712"/>
            <a:ext cx="10607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95528" y="5769864"/>
            <a:ext cx="45720" cy="5669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806440"/>
            <a:ext cx="10149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Ders bitti, bir de veliyi aramak lazım.</a:t>
            </a:r>
          </a:p>
          <a:p>
            <a:pPr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sz="1150" b="0">
                <a:solidFill>
                  <a:srgbClr val="C2410C"/>
                </a:solidFill>
                <a:latin typeface="Arial"/>
              </a:rPr>
              <a:t>Her öğrenci için ayrı arama · Akşamınızdan bir saat daha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ÖĞRETMEN NE KAZANIYOR? (1/3)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Telefonunuz sussun. Sistem konuşsun.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9692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6564F"/>
                </a:solidFill>
                <a:latin typeface="Arial"/>
              </a:rPr>
              <a:t>Her biri bir mesajlaşmayı, bir aramayı ya da bir "acaba unuttum mu?" anını ortadan kaldırıyor.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RANDEVU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Kimse sizi aramadan randevu alsın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Haftalık müsaitliğinizi bir kez tanımlarsınız. Öğrenci yalnızca sizin açtığınız saatleri görür ve oradan talep eder.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960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963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HATIRLATMA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963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Dersi hatırlatmayı siz üstlenmeyin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63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Ders başlamadan 24 saat önce öğrenciye ve veliye otomatik hatırlatma gider. Ödev ve ödeme için de aynısı.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196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199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ÖDEME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199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Para konuşmasını sistem yapsın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199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Kimin borcu var, kim ön ödemeli, hangi alacak gecikmiş — tek ekranda. Parayı istemek zorunda kalmazsınız.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ÖĞRETMEN NE KAZANIYOR? (2/3)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Dağınıklık tek yerde toplansın.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ERTELEME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Saat değişikliği pazarlığa dönmesin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Öğrenci talebini uygulamadan gönderir; onaylar ya da gerekçesini yazarak reddedersiniz. Öğrenci nedeni görür.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960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3963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ÖDEV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3963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Ödev takibi dağılmasın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963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Ödevi atarsınız, öğrenci dosyasını yükler, siz değerlendirirsiniz. WhatsApp'ta kaybolan fotoğraflar biter.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196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199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RAPOR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199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Ay sonunda hesap tutmaya oturmayın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199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Aylık gelir raporu kendiliğinden oluşur: tahsil edilen, bekleyen alacak, geciken alacak.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ÖĞRETMEN NE KAZANIYOR? (3/3)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Mesai saatiniz geri gelsin.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TAKVIM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Programınız kendi takviminizde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Kişisel takvim bağlantınızı bir kez oluşturursunuz; dersleriniz Google veya Apple Takvim'de otomatik görünür.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960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3963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DOSYALAR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3963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Materyalleriniz dağınık durmasın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963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Yüklenen tüm dosyalar tek listede — boyutuna göre sıralanır, gerekmeyenler toplu silinir.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196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199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SINIR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199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Gece 23:00'te telefonunuz çalmasın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199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Öğrenci ve velinin ihtiyacı olan bilgi 7/24 kendi portallerinde. Size sormalarına gerek kalmaz.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ÖĞRENCI VE VELI NE KAZANIYOR?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Sizi aramadan cevabını bulduğu için aramıyor.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9692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6564F"/>
                </a:solidFill>
                <a:latin typeface="Arial"/>
              </a:rPr>
              <a:t>Öğrencinin ve velinin kendi girişi var — ücretsiz. Abonelik yalnızca eğitmene ait.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ÖĞRENCI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Programını ve ödevini kendi görür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Yaklaşan dersler, işlenen konular, son teslim tarihleriyle ödevler. Dosyasını doğrudan yükler.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960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963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ÖĞRENCI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963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Randevusunu kendisi alır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63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Yalnızca sizin açık bıraktığınız saatleri görür. Uymayan bir saat öneremez.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1960" y="2788920"/>
            <a:ext cx="332232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1999" y="3063240"/>
            <a:ext cx="268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59669"/>
                </a:solidFill>
                <a:latin typeface="Arial"/>
              </a:rPr>
              <a:t>VELI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1999" y="3429000"/>
            <a:ext cx="2682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Gidişatı ve ödemeyi şeffaf görür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1999" y="4315968"/>
            <a:ext cx="2682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Devam durumu, işlenen konular, ödenen ve kalan tutar. Bilgi almak için sizi aramak zorunda kalmaz.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BIR HAFTA, IKI TÜRLÜ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Aynı işler. Farklı bir hafta.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C8A84"/>
                </a:solidFill>
                <a:latin typeface="Arial"/>
              </a:rPr>
              <a:t>DURUM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6160" y="228600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C8A84"/>
                </a:solidFill>
                <a:latin typeface="Arial"/>
              </a:rPr>
              <a:t>ŞU 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228600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C8A84"/>
                </a:solidFill>
                <a:latin typeface="Arial"/>
              </a:rPr>
              <a:t>DERSAPP'TE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633472"/>
            <a:ext cx="10607040" cy="4206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6700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Yeni randevu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26700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Karşılıklı 5–8 mesaj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0" y="26700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Öğrenci boş saatten talep eder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1272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Ders hatırlatma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1272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Her öğrenciye tek tek yazarsınız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6640" y="31272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24 saat önce otomatik gider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547872"/>
            <a:ext cx="10607040" cy="4206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5844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Saat değişikliği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35844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Mesajlaşma, çakışma riski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06640" y="35844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Onaylar ya da gerekçeyle reddedersiniz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0416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Ödev verme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40416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WhatsApp'tan fotoğraf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40416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Ödev ekranında, teslimler tek listede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4462272"/>
            <a:ext cx="10607040" cy="4206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4988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Ödeme takibi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66160" y="44988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Excel ya da defter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06640" y="44988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Borç ve gecikme anlık görünür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9560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Ödeme isteme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66160" y="49560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Yüz yüze söylemek zorundasınız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6640" y="49560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Hatırlatma sistemden gider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77240" y="5376672"/>
            <a:ext cx="10607040" cy="4206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4132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Aylık gelir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66160" y="54132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Oturup toplarsınız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06640" y="54132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Rapor hazır bekler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58704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Veli bilgilendirme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66160" y="58704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Ayrı ayrı aramak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06640" y="58704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Veli kendi panelinden görür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77240" y="6291072"/>
            <a:ext cx="10607040" cy="4206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4400" y="632764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11C"/>
                </a:solidFill>
                <a:latin typeface="Arial"/>
              </a:rPr>
              <a:t>Akşam 23:00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66160" y="6327648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7C8A84"/>
                </a:solidFill>
                <a:latin typeface="Arial"/>
              </a:rPr>
              <a:t>Telefon çalar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06640" y="632764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2211C"/>
                </a:solidFill>
                <a:latin typeface="Arial"/>
              </a:rPr>
              <a:t>→ Çalmaz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KURULUM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Beş dakika. Kart bilgisi yok.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9692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6564F"/>
                </a:solidFill>
                <a:latin typeface="Arial"/>
              </a:rPr>
              <a:t>Panelde sizi karşılayan üç adımlık liste, bitince kendiliğinden kayboluyor.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788920"/>
            <a:ext cx="3322320" cy="2468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3063240"/>
            <a:ext cx="402336" cy="402336"/>
          </a:xfrm>
          <a:prstGeom prst="ellipse">
            <a:avLst/>
          </a:prstGeom>
          <a:solidFill>
            <a:srgbClr val="E6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0B6B4E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657600"/>
            <a:ext cx="2682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Müsaitliğinizi tanımlayın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315968"/>
            <a:ext cx="2682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Hangi gün hangi saatlerde ders verdiğinizi bir kez girersiniz. Öğrencileriniz yalnızca bu saatleri görecek.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9600" y="2788920"/>
            <a:ext cx="3322320" cy="2468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739639" y="3063240"/>
            <a:ext cx="402336" cy="402336"/>
          </a:xfrm>
          <a:prstGeom prst="ellipse">
            <a:avLst/>
          </a:prstGeom>
          <a:solidFill>
            <a:srgbClr val="E6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0B6B4E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9639" y="3657600"/>
            <a:ext cx="2682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Öğrencinizi davet edin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639" y="4315968"/>
            <a:ext cx="2682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E-posta adresini yazarsınız, davet gider, öğrenci kendi hesabını açar.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1960" y="2788920"/>
            <a:ext cx="3322320" cy="2468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81999" y="3063240"/>
            <a:ext cx="402336" cy="402336"/>
          </a:xfrm>
          <a:prstGeom prst="ellipse">
            <a:avLst/>
          </a:prstGeom>
          <a:solidFill>
            <a:srgbClr val="E6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0B6B4E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1999" y="3657600"/>
            <a:ext cx="2682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211C"/>
                </a:solidFill>
                <a:latin typeface="Arial"/>
              </a:rPr>
              <a:t>İlk dersinizi planlayın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1999" y="4315968"/>
            <a:ext cx="2682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Takvimden dersi oluşturursunuz. Hatırlatmalar bu andan sonra kendiliğinden çalışır.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VERILERINIZ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Öğrenci bilgisi tutuyorsunuz. Bunu ciddiye alıyoruz.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499616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" y="2514600"/>
            <a:ext cx="51206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697480"/>
            <a:ext cx="4480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KVKK aydınlatma metni yayında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081528"/>
            <a:ext cx="44805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6564F"/>
                </a:solidFill>
                <a:latin typeface="Arial"/>
              </a:rPr>
              <a:t>Hangi verinin neden işlendiği ve haklarınızın nasıl kullanılacağı yazılı.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514600"/>
            <a:ext cx="51206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79" y="2697480"/>
            <a:ext cx="4480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Her çalışma alanı kendine kapalı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79" y="3081528"/>
            <a:ext cx="44805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6564F"/>
                </a:solidFill>
                <a:latin typeface="Arial"/>
              </a:rPr>
              <a:t>Bir eğitmenin öğrencisi başka bir eğitmenin panelinde görünmez.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813048"/>
            <a:ext cx="51206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995928"/>
            <a:ext cx="4480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Reklam ve analiz çerezi yok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379976"/>
            <a:ext cx="44805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6564F"/>
                </a:solidFill>
                <a:latin typeface="Arial"/>
              </a:rPr>
              <a:t>Üçüncü taraf hiçbir izleme kodu yüklenmiyor.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813048"/>
            <a:ext cx="51206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79" y="3995928"/>
            <a:ext cx="4480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Hesabınızı kendiniz kapatırsınız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79" y="4379976"/>
            <a:ext cx="44805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6564F"/>
                </a:solidFill>
                <a:latin typeface="Arial"/>
              </a:rPr>
              <a:t>Ayarlar ekranından, kimseye sormadan.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11496"/>
            <a:ext cx="51206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5294376"/>
            <a:ext cx="4480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Abonelik bitse de veriniz durur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678424"/>
            <a:ext cx="44805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6564F"/>
                </a:solidFill>
                <a:latin typeface="Arial"/>
              </a:rPr>
              <a:t>Yeni kayıt ekleyemezsiniz ama geçmişinizi görmeye devam edersiniz.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5111496"/>
            <a:ext cx="51206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FE7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79" y="5294376"/>
            <a:ext cx="4480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211C"/>
                </a:solidFill>
                <a:latin typeface="Arial"/>
              </a:rPr>
              <a:t>Doğrulanmış e-posta zorunlu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79" y="5678424"/>
            <a:ext cx="44805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6564F"/>
                </a:solidFill>
                <a:latin typeface="Arial"/>
              </a:rPr>
              <a:t>Eğitmen hesapları e-posta doğrulamadan açılmaz.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59669"/>
                </a:solidFill>
                <a:latin typeface="Arial"/>
              </a:rPr>
              <a:t>FIYAT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424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2211C"/>
                </a:solidFill>
                <a:latin typeface="Arial"/>
              </a:rPr>
              <a:t>Şu an ücretsiz.</a:t>
            </a:r>
            <a:br/>
            <a:r>
              <a:rPr sz="3400" b="1">
                <a:solidFill>
                  <a:srgbClr val="12211C"/>
                </a:solidFill>
                <a:latin typeface="Arial"/>
              </a:rPr>
              <a:t>Sonrası bir öğrencinin bir dersinden az.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066543"/>
            <a:ext cx="1051560" cy="41148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" y="2880360"/>
            <a:ext cx="1060704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3200400"/>
            <a:ext cx="5486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059669"/>
                </a:solidFill>
                <a:latin typeface="Arial"/>
              </a:rPr>
              <a:t>Ücretsiz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3977639"/>
            <a:ext cx="49377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7C8A84"/>
                </a:solidFill>
                <a:latin typeface="Arial"/>
              </a:rPr>
              <a:t>31 Ekim 2026'ya kadar</a:t>
            </a:r>
            <a:br/>
            <a:r>
              <a:rPr sz="1300" b="0">
                <a:solidFill>
                  <a:srgbClr val="7C8A84"/>
                </a:solidFill>
                <a:latin typeface="Arial"/>
              </a:rPr>
              <a:t>sonrasında aylık 399 TL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246120"/>
            <a:ext cx="45720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✓   Sınırsız öğrenci ve veli hesabı — onlar hiçbir zaman ödemez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✓   Takvim, randevu ve müsaitlik yönetimi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✓   Otomatik ders, ödev ve ödeme hatırlatmaları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✓   Ödev atama, teslim alma ve değerlendirme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✓   Ödeme takibi ve aylık gelir raporu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>
                <a:solidFill>
                  <a:srgbClr val="46564F"/>
                </a:solidFill>
                <a:latin typeface="Arial"/>
              </a:rPr>
              <a:t>✓   Kredi kartı bilgisi istenmiyor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1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2103120"/>
            <a:ext cx="1280160" cy="54864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468880"/>
            <a:ext cx="9875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F7F9F8"/>
                </a:solidFill>
                <a:latin typeface="Arial"/>
              </a:rPr>
              <a:t>Ders verin. Gerisini bırakın.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886200"/>
            <a:ext cx="89611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B4C4BD"/>
                </a:solidFill>
                <a:latin typeface="Arial"/>
              </a:rPr>
              <a:t>Dersapp size yeni bir iş öğretmiyor. Zaten yaptığınız işi sizin üstünüzden alıyor.</a:t>
            </a:r>
            <a:br/>
            <a:r>
              <a:rPr sz="1550" b="0">
                <a:solidFill>
                  <a:srgbClr val="B4C4BD"/>
                </a:solidFill>
                <a:latin typeface="Arial"/>
              </a:rPr>
              <a:t>Kurulum beş dakika, ilk faydası ilk akşam görünüyor: telefonunuz çalmıyor.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5166360"/>
            <a:ext cx="2834640" cy="566928"/>
          </a:xfrm>
          <a:prstGeom prst="roundRect">
            <a:avLst>
              <a:gd name="adj" fmla="val 22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dersapp.com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598932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7C8A84"/>
                </a:solidFill>
                <a:latin typeface="Arial"/>
              </a:rPr>
              <a:t>31 Ekim 2026'ya kadar ücretsiz · Kredi kartı gerekmez · İstediğiniz an ayrılın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